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3/2/2014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3/2/2014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ZA" dirty="0" smtClean="0"/>
              <a:t>Construction Management Student </a:t>
            </a:r>
            <a:r>
              <a:rPr lang="en-ZA" dirty="0" smtClean="0"/>
              <a:t>Society 1</a:t>
            </a:r>
            <a:r>
              <a:rPr lang="en-ZA" baseline="30000" dirty="0" smtClean="0"/>
              <a:t>st</a:t>
            </a:r>
            <a:r>
              <a:rPr lang="en-ZA" dirty="0" smtClean="0"/>
              <a:t> Year Welcome </a:t>
            </a:r>
            <a:endParaRPr lang="en-ZA" dirty="0"/>
          </a:p>
        </p:txBody>
      </p:sp>
      <p:sp>
        <p:nvSpPr>
          <p:cNvPr id="3" name="Subtitle 2"/>
          <p:cNvSpPr>
            <a:spLocks noGrp="1"/>
          </p:cNvSpPr>
          <p:nvPr>
            <p:ph type="subTitle" idx="1"/>
          </p:nvPr>
        </p:nvSpPr>
        <p:spPr/>
        <p:txBody>
          <a:bodyPr/>
          <a:lstStyle/>
          <a:p>
            <a:r>
              <a:rPr lang="en-ZA" dirty="0" smtClean="0"/>
              <a:t>27 February 2014</a:t>
            </a:r>
            <a:endParaRPr lang="en-ZA" dirty="0"/>
          </a:p>
        </p:txBody>
      </p:sp>
      <p:pic>
        <p:nvPicPr>
          <p:cNvPr id="1027" name="Picture 3" descr="NMMU Logo"/>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252284" y="711073"/>
            <a:ext cx="2939716"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3595307"/>
      </p:ext>
    </p:extLst>
  </p:cSld>
  <p:clrMapOvr>
    <a:masterClrMapping/>
  </p:clrMapOvr>
  <mc:AlternateContent xmlns:mc="http://schemas.openxmlformats.org/markup-compatibility/2006" xmlns:p15="http://schemas.microsoft.com/office/powerpoint/2012/main">
    <mc:Choice Requires="p15">
      <p:transition spd="med">
        <p15:prstTrans prst="drap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CMSS Objectives and Aims</a:t>
            </a:r>
            <a:endParaRPr lang="en-ZA" dirty="0"/>
          </a:p>
        </p:txBody>
      </p:sp>
      <p:sp>
        <p:nvSpPr>
          <p:cNvPr id="3" name="Content Placeholder 2"/>
          <p:cNvSpPr>
            <a:spLocks noGrp="1"/>
          </p:cNvSpPr>
          <p:nvPr>
            <p:ph idx="1"/>
          </p:nvPr>
        </p:nvSpPr>
        <p:spPr/>
        <p:txBody>
          <a:bodyPr>
            <a:normAutofit fontScale="92500" lnSpcReduction="10000"/>
          </a:bodyPr>
          <a:lstStyle/>
          <a:p>
            <a:endParaRPr lang="en-ZA" dirty="0"/>
          </a:p>
          <a:p>
            <a:endParaRPr lang="en-ZA" dirty="0" smtClean="0"/>
          </a:p>
          <a:p>
            <a:r>
              <a:rPr lang="en-ZA" dirty="0" smtClean="0"/>
              <a:t>Objectives according to </a:t>
            </a:r>
            <a:r>
              <a:rPr lang="en-ZA" dirty="0" smtClean="0"/>
              <a:t>the CMSS Constitution [</a:t>
            </a:r>
            <a:r>
              <a:rPr lang="en-ZA" dirty="0"/>
              <a:t>Section 3: Clause </a:t>
            </a:r>
            <a:r>
              <a:rPr lang="en-ZA" dirty="0" smtClean="0"/>
              <a:t>3.1-3.3]:</a:t>
            </a:r>
            <a:endParaRPr lang="en-ZA" dirty="0" smtClean="0"/>
          </a:p>
          <a:p>
            <a:pPr lvl="1"/>
            <a:r>
              <a:rPr lang="en-ZA" dirty="0" smtClean="0"/>
              <a:t>Attend to the interests of the </a:t>
            </a:r>
            <a:r>
              <a:rPr lang="en-ZA" dirty="0" smtClean="0"/>
              <a:t>students</a:t>
            </a:r>
          </a:p>
          <a:p>
            <a:pPr lvl="1"/>
            <a:r>
              <a:rPr lang="en-ZA" dirty="0" smtClean="0"/>
              <a:t>Contribute to the general awareness of construction</a:t>
            </a:r>
          </a:p>
          <a:p>
            <a:pPr marL="502920" lvl="1" indent="0">
              <a:buNone/>
            </a:pPr>
            <a:endParaRPr lang="en-ZA" dirty="0"/>
          </a:p>
          <a:p>
            <a:pPr marL="502920" lvl="1" indent="0">
              <a:buNone/>
            </a:pPr>
            <a:r>
              <a:rPr lang="en-ZA" sz="1600" i="1" dirty="0">
                <a:solidFill>
                  <a:srgbClr val="0070C0"/>
                </a:solidFill>
              </a:rPr>
              <a:t>Constitution </a:t>
            </a:r>
            <a:r>
              <a:rPr lang="en-ZA" sz="1600" i="1" dirty="0" smtClean="0">
                <a:solidFill>
                  <a:srgbClr val="0070C0"/>
                </a:solidFill>
              </a:rPr>
              <a:t>can be found </a:t>
            </a:r>
            <a:r>
              <a:rPr lang="en-ZA" sz="1600" i="1" dirty="0">
                <a:solidFill>
                  <a:srgbClr val="0070C0"/>
                </a:solidFill>
              </a:rPr>
              <a:t>at: http://</a:t>
            </a:r>
            <a:r>
              <a:rPr lang="en-ZA" sz="1600" i="1" dirty="0" smtClean="0">
                <a:solidFill>
                  <a:srgbClr val="0070C0"/>
                </a:solidFill>
              </a:rPr>
              <a:t>construction.nmmu.ac.za</a:t>
            </a:r>
            <a:endParaRPr lang="en-ZA" sz="1600" i="1" dirty="0">
              <a:solidFill>
                <a:srgbClr val="0070C0"/>
              </a:solidFill>
            </a:endParaRPr>
          </a:p>
          <a:p>
            <a:pPr marL="502920" lvl="1" indent="0">
              <a:buNone/>
            </a:pPr>
            <a:r>
              <a:rPr lang="en-ZA" sz="1600" i="1" dirty="0" smtClean="0">
                <a:solidFill>
                  <a:srgbClr val="0070C0"/>
                </a:solidFill>
              </a:rPr>
              <a:t> </a:t>
            </a:r>
            <a:endParaRPr lang="en-ZA" dirty="0"/>
          </a:p>
          <a:p>
            <a:r>
              <a:rPr lang="en-ZA" dirty="0" smtClean="0"/>
              <a:t>Aims for </a:t>
            </a:r>
            <a:r>
              <a:rPr lang="en-ZA" dirty="0" smtClean="0"/>
              <a:t>2014:</a:t>
            </a:r>
            <a:endParaRPr lang="en-ZA" dirty="0" smtClean="0"/>
          </a:p>
          <a:p>
            <a:pPr lvl="1"/>
            <a:r>
              <a:rPr lang="en-ZA" dirty="0" smtClean="0"/>
              <a:t>Develop belief in social responsibility</a:t>
            </a:r>
          </a:p>
          <a:p>
            <a:pPr lvl="1"/>
            <a:r>
              <a:rPr lang="en-ZA" dirty="0" smtClean="0"/>
              <a:t>Keep students up to date wrt</a:t>
            </a:r>
            <a:r>
              <a:rPr lang="en-ZA" dirty="0"/>
              <a:t> </a:t>
            </a:r>
            <a:r>
              <a:rPr lang="en-ZA" dirty="0" smtClean="0"/>
              <a:t>the construction environment in PE and South </a:t>
            </a:r>
            <a:r>
              <a:rPr lang="en-ZA" dirty="0" smtClean="0"/>
              <a:t>Africa</a:t>
            </a:r>
            <a:endParaRPr lang="en-ZA" dirty="0"/>
          </a:p>
          <a:p>
            <a:pPr lvl="1"/>
            <a:r>
              <a:rPr lang="en-ZA" dirty="0"/>
              <a:t>Encourage </a:t>
            </a:r>
            <a:r>
              <a:rPr lang="en-ZA" dirty="0" smtClean="0"/>
              <a:t>students’ </a:t>
            </a:r>
            <a:r>
              <a:rPr lang="en-ZA" dirty="0" smtClean="0"/>
              <a:t>involvement</a:t>
            </a:r>
          </a:p>
          <a:p>
            <a:pPr lvl="1"/>
            <a:r>
              <a:rPr lang="en-ZA" dirty="0" smtClean="0"/>
              <a:t>Provide an all-inclusive university experience to student members</a:t>
            </a:r>
          </a:p>
          <a:p>
            <a:pPr lvl="1"/>
            <a:r>
              <a:rPr lang="en-ZA" dirty="0" smtClean="0"/>
              <a:t>Create a culture and legacy whereby students are proud to be studying Construction </a:t>
            </a:r>
            <a:r>
              <a:rPr lang="en-ZA" dirty="0" smtClean="0"/>
              <a:t>Studies / Construction </a:t>
            </a:r>
            <a:r>
              <a:rPr lang="en-ZA" dirty="0" smtClean="0"/>
              <a:t>Management  at </a:t>
            </a:r>
            <a:r>
              <a:rPr lang="en-ZA" dirty="0" smtClean="0"/>
              <a:t>the NMMU</a:t>
            </a:r>
            <a:endParaRPr lang="en-ZA" dirty="0" smtClean="0"/>
          </a:p>
          <a:p>
            <a:pPr marL="502920" lvl="1" indent="0">
              <a:buNone/>
            </a:pPr>
            <a:endParaRPr lang="en-ZA" dirty="0" smtClean="0"/>
          </a:p>
          <a:p>
            <a:pPr lvl="1"/>
            <a:endParaRPr lang="en-ZA" dirty="0" smtClean="0"/>
          </a:p>
          <a:p>
            <a:endParaRPr lang="en-ZA" dirty="0" smtClean="0"/>
          </a:p>
          <a:p>
            <a:endParaRPr lang="en-ZA" dirty="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Tree>
    <p:extLst>
      <p:ext uri="{BB962C8B-B14F-4D97-AF65-F5344CB8AC3E}">
        <p14:creationId xmlns:p14="http://schemas.microsoft.com/office/powerpoint/2010/main" val="32902739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Why join the CMSS?</a:t>
            </a:r>
            <a:endParaRPr lang="en-ZA" dirty="0"/>
          </a:p>
        </p:txBody>
      </p:sp>
      <p:sp>
        <p:nvSpPr>
          <p:cNvPr id="3" name="Content Placeholder 2"/>
          <p:cNvSpPr>
            <a:spLocks noGrp="1"/>
          </p:cNvSpPr>
          <p:nvPr>
            <p:ph idx="1"/>
          </p:nvPr>
        </p:nvSpPr>
        <p:spPr/>
        <p:txBody>
          <a:bodyPr/>
          <a:lstStyle/>
          <a:p>
            <a:r>
              <a:rPr lang="en-ZA" dirty="0" smtClean="0"/>
              <a:t>Organisation of networking opportunities </a:t>
            </a:r>
            <a:r>
              <a:rPr lang="en-ZA" dirty="0" smtClean="0"/>
              <a:t>with:</a:t>
            </a:r>
            <a:endParaRPr lang="en-ZA" dirty="0" smtClean="0"/>
          </a:p>
          <a:p>
            <a:pPr lvl="1"/>
            <a:r>
              <a:rPr lang="en-ZA" dirty="0" smtClean="0"/>
              <a:t>Fellow students</a:t>
            </a:r>
          </a:p>
          <a:p>
            <a:pPr lvl="1"/>
            <a:r>
              <a:rPr lang="en-ZA" dirty="0" smtClean="0"/>
              <a:t>Key members of the construction industry</a:t>
            </a:r>
          </a:p>
          <a:p>
            <a:r>
              <a:rPr lang="en-ZA" dirty="0" smtClean="0"/>
              <a:t>Site visits and Extra curricular </a:t>
            </a:r>
            <a:r>
              <a:rPr lang="en-ZA" dirty="0" smtClean="0"/>
              <a:t>Activities:</a:t>
            </a:r>
            <a:endParaRPr lang="en-ZA" dirty="0" smtClean="0"/>
          </a:p>
          <a:p>
            <a:pPr lvl="1"/>
            <a:r>
              <a:rPr lang="en-ZA" dirty="0" smtClean="0"/>
              <a:t>Extend knowledge of construction more </a:t>
            </a:r>
            <a:r>
              <a:rPr lang="en-ZA" dirty="0" smtClean="0"/>
              <a:t>informally:</a:t>
            </a:r>
            <a:endParaRPr lang="en-ZA" dirty="0" smtClean="0"/>
          </a:p>
          <a:p>
            <a:pPr lvl="2"/>
            <a:r>
              <a:rPr lang="en-ZA" dirty="0" smtClean="0"/>
              <a:t>Gain in employability: present skills and experiences on CVs, application forms and in interviews</a:t>
            </a:r>
          </a:p>
          <a:p>
            <a:pPr lvl="1"/>
            <a:r>
              <a:rPr lang="en-ZA" dirty="0" smtClean="0"/>
              <a:t>Skills, qualities and knowledge you offer to prospective employers suggests an adaptable graduate in the workplace</a:t>
            </a:r>
          </a:p>
          <a:p>
            <a:r>
              <a:rPr lang="en-ZA" dirty="0" smtClean="0"/>
              <a:t>Support </a:t>
            </a:r>
            <a:r>
              <a:rPr lang="en-ZA" dirty="0" smtClean="0"/>
              <a:t>system </a:t>
            </a:r>
            <a:r>
              <a:rPr lang="en-ZA" dirty="0" smtClean="0"/>
              <a:t>for </a:t>
            </a:r>
            <a:r>
              <a:rPr lang="en-ZA" dirty="0" smtClean="0"/>
              <a:t>students:</a:t>
            </a:r>
            <a:endParaRPr lang="en-ZA" dirty="0" smtClean="0"/>
          </a:p>
          <a:p>
            <a:pPr lvl="1"/>
            <a:r>
              <a:rPr lang="en-ZA" dirty="0" smtClean="0"/>
              <a:t>Fellow members of </a:t>
            </a:r>
            <a:r>
              <a:rPr lang="en-ZA" dirty="0" smtClean="0"/>
              <a:t>the CMSS act </a:t>
            </a:r>
            <a:r>
              <a:rPr lang="en-ZA" dirty="0" smtClean="0"/>
              <a:t>as a support group during studies</a:t>
            </a:r>
          </a:p>
          <a:p>
            <a:pPr lvl="1"/>
            <a:r>
              <a:rPr lang="en-ZA" dirty="0" smtClean="0"/>
              <a:t>CMSS is your voice between you and the university</a:t>
            </a:r>
          </a:p>
          <a:p>
            <a:pPr lvl="1"/>
            <a:endParaRPr lang="en-ZA" dirty="0" smtClean="0"/>
          </a:p>
          <a:p>
            <a:pPr lvl="1"/>
            <a:endParaRPr lang="en-ZA" dirty="0" smtClean="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Tree>
    <p:extLst>
      <p:ext uri="{BB962C8B-B14F-4D97-AF65-F5344CB8AC3E}">
        <p14:creationId xmlns:p14="http://schemas.microsoft.com/office/powerpoint/2010/main" val="29817199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Industry Experience</a:t>
            </a:r>
            <a:endParaRPr lang="en-ZA" dirty="0"/>
          </a:p>
        </p:txBody>
      </p:sp>
      <p:sp>
        <p:nvSpPr>
          <p:cNvPr id="3" name="Content Placeholder 2"/>
          <p:cNvSpPr>
            <a:spLocks noGrp="1"/>
          </p:cNvSpPr>
          <p:nvPr>
            <p:ph idx="1"/>
          </p:nvPr>
        </p:nvSpPr>
        <p:spPr/>
        <p:txBody>
          <a:bodyPr/>
          <a:lstStyle/>
          <a:p>
            <a:r>
              <a:rPr lang="en-ZA" dirty="0" smtClean="0"/>
              <a:t>Society aims to provide as much first-hand experience as possible</a:t>
            </a:r>
          </a:p>
          <a:p>
            <a:r>
              <a:rPr lang="en-ZA" dirty="0" smtClean="0"/>
              <a:t>Achieved by:</a:t>
            </a:r>
          </a:p>
          <a:p>
            <a:pPr lvl="1"/>
            <a:r>
              <a:rPr lang="en-ZA" dirty="0" smtClean="0"/>
              <a:t>Site visits</a:t>
            </a:r>
          </a:p>
          <a:p>
            <a:pPr lvl="1"/>
            <a:r>
              <a:rPr lang="en-ZA" dirty="0" smtClean="0"/>
              <a:t>Vacation </a:t>
            </a:r>
            <a:r>
              <a:rPr lang="en-ZA" dirty="0" smtClean="0"/>
              <a:t>work:</a:t>
            </a:r>
            <a:endParaRPr lang="en-ZA" dirty="0" smtClean="0"/>
          </a:p>
          <a:p>
            <a:pPr lvl="2"/>
            <a:r>
              <a:rPr lang="en-ZA" dirty="0" smtClean="0"/>
              <a:t>Scheduled for university holidays: </a:t>
            </a:r>
            <a:r>
              <a:rPr lang="en-ZA" dirty="0" smtClean="0"/>
              <a:t>June / July </a:t>
            </a:r>
            <a:r>
              <a:rPr lang="en-ZA" dirty="0" smtClean="0"/>
              <a:t>and </a:t>
            </a:r>
            <a:r>
              <a:rPr lang="en-ZA" dirty="0" smtClean="0"/>
              <a:t>Nov / Dec</a:t>
            </a:r>
            <a:endParaRPr lang="en-ZA" dirty="0" smtClean="0"/>
          </a:p>
          <a:p>
            <a:pPr lvl="2"/>
            <a:r>
              <a:rPr lang="en-ZA" dirty="0" smtClean="0"/>
              <a:t>Previous employment </a:t>
            </a:r>
            <a:r>
              <a:rPr lang="en-ZA" dirty="0" smtClean="0"/>
              <a:t>provided by NMC and WBHO</a:t>
            </a:r>
            <a:endParaRPr lang="en-ZA" dirty="0" smtClean="0"/>
          </a:p>
          <a:p>
            <a:pPr lvl="1"/>
            <a:endParaRPr lang="en-ZA" dirty="0" smtClean="0"/>
          </a:p>
          <a:p>
            <a:pPr lvl="1"/>
            <a:endParaRPr lang="en-ZA" dirty="0" smtClean="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Tree>
    <p:extLst>
      <p:ext uri="{BB962C8B-B14F-4D97-AF65-F5344CB8AC3E}">
        <p14:creationId xmlns:p14="http://schemas.microsoft.com/office/powerpoint/2010/main" val="1891781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Activities for 2014</a:t>
            </a:r>
            <a:endParaRPr lang="en-ZA" dirty="0"/>
          </a:p>
        </p:txBody>
      </p:sp>
      <p:sp>
        <p:nvSpPr>
          <p:cNvPr id="3" name="Content Placeholder 2"/>
          <p:cNvSpPr>
            <a:spLocks noGrp="1"/>
          </p:cNvSpPr>
          <p:nvPr>
            <p:ph idx="1"/>
          </p:nvPr>
        </p:nvSpPr>
        <p:spPr/>
        <p:txBody>
          <a:bodyPr/>
          <a:lstStyle/>
          <a:p>
            <a:pPr marL="0" indent="0">
              <a:buNone/>
            </a:pPr>
            <a:endParaRPr lang="en-ZA" i="1" dirty="0" smtClean="0"/>
          </a:p>
          <a:p>
            <a:pPr marL="0" indent="0">
              <a:buNone/>
            </a:pPr>
            <a:r>
              <a:rPr lang="en-ZA" i="1" dirty="0" smtClean="0"/>
              <a:t>A </a:t>
            </a:r>
            <a:r>
              <a:rPr lang="en-ZA" i="1" dirty="0"/>
              <a:t>cornerstone of the success of our department along with our international accreditation by the Chartered Institute of Building (CIOB) and national accreditation by the South African Council for the Project and Construction Management Professions (SACPCMP) is active and effective liaison with industry. We undertake formal quarterly advisory board meetings with industry as well as quarterly industry liaison functions between academia and industry</a:t>
            </a:r>
            <a:r>
              <a:rPr lang="en-ZA" i="1" dirty="0" smtClean="0"/>
              <a:t>.</a:t>
            </a:r>
          </a:p>
          <a:p>
            <a:endParaRPr lang="en-ZA" dirty="0" smtClean="0"/>
          </a:p>
          <a:p>
            <a:r>
              <a:rPr lang="en-ZA" dirty="0" smtClean="0"/>
              <a:t>Formal presentation of </a:t>
            </a:r>
            <a:r>
              <a:rPr lang="en-ZA" dirty="0" smtClean="0"/>
              <a:t>interesting / relevant topics </a:t>
            </a:r>
            <a:r>
              <a:rPr lang="en-ZA" dirty="0" smtClean="0"/>
              <a:t>by </a:t>
            </a:r>
            <a:r>
              <a:rPr lang="en-ZA" dirty="0" smtClean="0"/>
              <a:t>invited </a:t>
            </a:r>
            <a:r>
              <a:rPr lang="en-ZA" dirty="0" smtClean="0"/>
              <a:t>industry </a:t>
            </a:r>
            <a:r>
              <a:rPr lang="en-ZA" dirty="0" smtClean="0"/>
              <a:t>persons:</a:t>
            </a:r>
            <a:endParaRPr lang="en-ZA" dirty="0" smtClean="0"/>
          </a:p>
          <a:p>
            <a:pPr lvl="1"/>
            <a:r>
              <a:rPr lang="en-ZA" dirty="0" smtClean="0"/>
              <a:t>Previous addresses </a:t>
            </a:r>
            <a:r>
              <a:rPr lang="en-ZA" dirty="0" smtClean="0"/>
              <a:t>by CIOB, NMC, PPC, SACPCMP, and WBHO</a:t>
            </a:r>
            <a:endParaRPr lang="en-ZA" dirty="0" smtClean="0"/>
          </a:p>
          <a:p>
            <a:r>
              <a:rPr lang="en-ZA" dirty="0" smtClean="0"/>
              <a:t>Followed by a discussion session</a:t>
            </a:r>
          </a:p>
          <a:p>
            <a:r>
              <a:rPr lang="en-ZA" dirty="0" smtClean="0"/>
              <a:t>Currently have 3 scheduled for the year</a:t>
            </a:r>
          </a:p>
          <a:p>
            <a:pPr lvl="1"/>
            <a:r>
              <a:rPr lang="en-ZA" dirty="0" smtClean="0"/>
              <a:t>Expect </a:t>
            </a:r>
            <a:r>
              <a:rPr lang="en-ZA" dirty="0" smtClean="0"/>
              <a:t>the first liaison </a:t>
            </a:r>
            <a:r>
              <a:rPr lang="en-ZA" dirty="0" smtClean="0"/>
              <a:t>in March 2014 </a:t>
            </a:r>
            <a:r>
              <a:rPr lang="en-ZA" dirty="0" smtClean="0"/>
              <a:t>– date TBC </a:t>
            </a:r>
            <a:endParaRPr lang="en-ZA" dirty="0"/>
          </a:p>
          <a:p>
            <a:endParaRPr lang="en-ZA" i="1" dirty="0"/>
          </a:p>
          <a:p>
            <a:endParaRPr lang="en-ZA" dirty="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
        <p:nvSpPr>
          <p:cNvPr id="5" name="TextBox 4"/>
          <p:cNvSpPr txBox="1"/>
          <p:nvPr/>
        </p:nvSpPr>
        <p:spPr>
          <a:xfrm>
            <a:off x="5678905" y="348916"/>
            <a:ext cx="3549370" cy="523220"/>
          </a:xfrm>
          <a:prstGeom prst="rect">
            <a:avLst/>
          </a:prstGeom>
          <a:noFill/>
        </p:spPr>
        <p:txBody>
          <a:bodyPr wrap="none" rtlCol="0">
            <a:spAutoFit/>
          </a:bodyPr>
          <a:lstStyle/>
          <a:p>
            <a:pPr algn="ctr"/>
            <a:r>
              <a:rPr lang="en-ZA" sz="2800" b="1" dirty="0" smtClean="0">
                <a:solidFill>
                  <a:srgbClr val="0070C0"/>
                </a:solidFill>
              </a:rPr>
              <a:t>INDUSTRY LIAISONS</a:t>
            </a:r>
            <a:endParaRPr lang="en-ZA" sz="2800" b="1" dirty="0">
              <a:solidFill>
                <a:srgbClr val="0070C0"/>
              </a:solidFill>
            </a:endParaRPr>
          </a:p>
        </p:txBody>
      </p:sp>
    </p:spTree>
    <p:extLst>
      <p:ext uri="{BB962C8B-B14F-4D97-AF65-F5344CB8AC3E}">
        <p14:creationId xmlns:p14="http://schemas.microsoft.com/office/powerpoint/2010/main" val="5998285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Activities for 2014</a:t>
            </a:r>
            <a:endParaRPr lang="en-ZA" dirty="0"/>
          </a:p>
        </p:txBody>
      </p:sp>
      <p:sp>
        <p:nvSpPr>
          <p:cNvPr id="3" name="Content Placeholder 2"/>
          <p:cNvSpPr>
            <a:spLocks noGrp="1"/>
          </p:cNvSpPr>
          <p:nvPr>
            <p:ph idx="1"/>
          </p:nvPr>
        </p:nvSpPr>
        <p:spPr/>
        <p:txBody>
          <a:bodyPr/>
          <a:lstStyle/>
          <a:p>
            <a:r>
              <a:rPr lang="en-ZA" dirty="0" smtClean="0"/>
              <a:t>1</a:t>
            </a:r>
            <a:r>
              <a:rPr lang="en-ZA" baseline="30000" dirty="0" smtClean="0"/>
              <a:t>st</a:t>
            </a:r>
            <a:r>
              <a:rPr lang="en-ZA" dirty="0" smtClean="0"/>
              <a:t> Semester:</a:t>
            </a:r>
          </a:p>
          <a:p>
            <a:pPr lvl="1"/>
            <a:r>
              <a:rPr lang="en-ZA" dirty="0" smtClean="0"/>
              <a:t>Departmental Fun Day [Architecture vs Quantity Surveying vs CM]</a:t>
            </a:r>
          </a:p>
          <a:p>
            <a:pPr lvl="2"/>
            <a:r>
              <a:rPr lang="en-ZA" dirty="0" smtClean="0"/>
              <a:t>Paintball competition between departments</a:t>
            </a:r>
          </a:p>
          <a:p>
            <a:pPr lvl="1"/>
            <a:r>
              <a:rPr lang="en-ZA" dirty="0" smtClean="0"/>
              <a:t>Fund Raising Event: Boat </a:t>
            </a:r>
            <a:r>
              <a:rPr lang="en-ZA" dirty="0" smtClean="0"/>
              <a:t>Party / Bus </a:t>
            </a:r>
            <a:r>
              <a:rPr lang="en-ZA" dirty="0" smtClean="0"/>
              <a:t>Party</a:t>
            </a:r>
          </a:p>
          <a:p>
            <a:pPr lvl="1"/>
            <a:endParaRPr lang="en-ZA" dirty="0"/>
          </a:p>
          <a:p>
            <a:r>
              <a:rPr lang="en-ZA" dirty="0" smtClean="0"/>
              <a:t>2</a:t>
            </a:r>
            <a:r>
              <a:rPr lang="en-ZA" baseline="30000" dirty="0" smtClean="0"/>
              <a:t>nd</a:t>
            </a:r>
            <a:r>
              <a:rPr lang="en-ZA" dirty="0" smtClean="0"/>
              <a:t> Semester:</a:t>
            </a:r>
          </a:p>
          <a:p>
            <a:pPr lvl="1"/>
            <a:r>
              <a:rPr lang="en-ZA" dirty="0"/>
              <a:t>Fund Raising Event: </a:t>
            </a:r>
            <a:r>
              <a:rPr lang="en-ZA" dirty="0" smtClean="0"/>
              <a:t>Bowling and Karaoke Night</a:t>
            </a:r>
          </a:p>
          <a:p>
            <a:pPr lvl="1"/>
            <a:r>
              <a:rPr lang="en-ZA" dirty="0"/>
              <a:t>Fund Raising </a:t>
            </a:r>
            <a:r>
              <a:rPr lang="en-ZA" dirty="0" smtClean="0"/>
              <a:t>Event: Bus Party</a:t>
            </a:r>
          </a:p>
          <a:p>
            <a:pPr lvl="1"/>
            <a:r>
              <a:rPr lang="en-ZA" dirty="0" smtClean="0"/>
              <a:t>Golf Day</a:t>
            </a:r>
          </a:p>
          <a:p>
            <a:pPr lvl="1"/>
            <a:r>
              <a:rPr lang="en-ZA" dirty="0" smtClean="0"/>
              <a:t>CM Ball</a:t>
            </a:r>
            <a:endParaRPr lang="en-ZA" dirty="0"/>
          </a:p>
          <a:p>
            <a:pPr lvl="1"/>
            <a:endParaRPr lang="en-ZA" dirty="0" smtClean="0"/>
          </a:p>
          <a:p>
            <a:pPr lvl="1"/>
            <a:endParaRPr lang="en-ZA" dirty="0" smtClean="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
        <p:nvSpPr>
          <p:cNvPr id="5" name="TextBox 4"/>
          <p:cNvSpPr txBox="1"/>
          <p:nvPr/>
        </p:nvSpPr>
        <p:spPr>
          <a:xfrm>
            <a:off x="6392583" y="252663"/>
            <a:ext cx="2268570" cy="523220"/>
          </a:xfrm>
          <a:prstGeom prst="rect">
            <a:avLst/>
          </a:prstGeom>
          <a:noFill/>
        </p:spPr>
        <p:txBody>
          <a:bodyPr wrap="none" rtlCol="0">
            <a:spAutoFit/>
          </a:bodyPr>
          <a:lstStyle/>
          <a:p>
            <a:pPr algn="ctr"/>
            <a:r>
              <a:rPr lang="en-ZA" sz="2800" b="1" dirty="0" smtClean="0">
                <a:solidFill>
                  <a:srgbClr val="0070C0"/>
                </a:solidFill>
              </a:rPr>
              <a:t>FUN EVENTS</a:t>
            </a:r>
            <a:endParaRPr lang="en-ZA" sz="2800" b="1" dirty="0">
              <a:solidFill>
                <a:srgbClr val="0070C0"/>
              </a:solidFill>
            </a:endParaRPr>
          </a:p>
        </p:txBody>
      </p:sp>
    </p:spTree>
    <p:extLst>
      <p:ext uri="{BB962C8B-B14F-4D97-AF65-F5344CB8AC3E}">
        <p14:creationId xmlns:p14="http://schemas.microsoft.com/office/powerpoint/2010/main" val="12599130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Final Comments</a:t>
            </a:r>
            <a:endParaRPr lang="en-ZA" dirty="0"/>
          </a:p>
        </p:txBody>
      </p:sp>
      <p:sp>
        <p:nvSpPr>
          <p:cNvPr id="3" name="Content Placeholder 2"/>
          <p:cNvSpPr>
            <a:spLocks noGrp="1"/>
          </p:cNvSpPr>
          <p:nvPr>
            <p:ph idx="1"/>
          </p:nvPr>
        </p:nvSpPr>
        <p:spPr/>
        <p:txBody>
          <a:bodyPr>
            <a:normAutofit/>
          </a:bodyPr>
          <a:lstStyle/>
          <a:p>
            <a:r>
              <a:rPr lang="en-ZA" dirty="0" smtClean="0"/>
              <a:t>Meet people you share an interest with</a:t>
            </a:r>
          </a:p>
          <a:p>
            <a:r>
              <a:rPr lang="en-ZA" dirty="0" smtClean="0"/>
              <a:t>Widen social network beyond lecture halls and people you live with</a:t>
            </a:r>
          </a:p>
          <a:p>
            <a:r>
              <a:rPr lang="en-ZA" dirty="0" smtClean="0"/>
              <a:t>Fun</a:t>
            </a:r>
          </a:p>
          <a:p>
            <a:r>
              <a:rPr lang="en-ZA" dirty="0" smtClean="0"/>
              <a:t>Function / Event </a:t>
            </a:r>
            <a:r>
              <a:rPr lang="en-ZA" dirty="0" smtClean="0"/>
              <a:t>information for 2014</a:t>
            </a:r>
          </a:p>
          <a:p>
            <a:pPr lvl="1"/>
            <a:r>
              <a:rPr lang="en-ZA" dirty="0" smtClean="0"/>
              <a:t>Check student </a:t>
            </a:r>
            <a:r>
              <a:rPr lang="en-ZA" dirty="0" smtClean="0"/>
              <a:t>e-mails </a:t>
            </a:r>
            <a:r>
              <a:rPr lang="en-ZA" dirty="0" smtClean="0"/>
              <a:t>and notice boards for confirmation</a:t>
            </a:r>
          </a:p>
          <a:p>
            <a:pPr lvl="1"/>
            <a:r>
              <a:rPr lang="en-ZA" dirty="0" smtClean="0"/>
              <a:t>Social media sites:</a:t>
            </a:r>
          </a:p>
          <a:p>
            <a:pPr lvl="2"/>
            <a:r>
              <a:rPr lang="en-ZA" dirty="0" smtClean="0"/>
              <a:t> Facebook</a:t>
            </a:r>
            <a:r>
              <a:rPr lang="en-ZA" i="1" dirty="0" smtClean="0"/>
              <a:t>: ‘The Official NMMU Construction Management Facebook page’ </a:t>
            </a:r>
          </a:p>
          <a:p>
            <a:r>
              <a:rPr lang="en-ZA" dirty="0" smtClean="0"/>
              <a:t>In your best interest to join the society!</a:t>
            </a:r>
          </a:p>
          <a:p>
            <a:endParaRPr lang="en-ZA" dirty="0" smtClean="0"/>
          </a:p>
          <a:p>
            <a:pPr marL="0" indent="0" algn="ctr">
              <a:buNone/>
            </a:pPr>
            <a:r>
              <a:rPr lang="en-ZA" dirty="0" smtClean="0"/>
              <a:t>Thank you!</a:t>
            </a:r>
            <a:endParaRPr lang="en-ZA" dirty="0"/>
          </a:p>
          <a:p>
            <a:pPr lvl="1"/>
            <a:endParaRPr lang="en-ZA" dirty="0" smtClean="0"/>
          </a:p>
          <a:p>
            <a:endParaRPr lang="en-ZA" dirty="0"/>
          </a:p>
        </p:txBody>
      </p:sp>
      <p:pic>
        <p:nvPicPr>
          <p:cNvPr id="4" name="Picture 3"/>
          <p:cNvPicPr>
            <a:picLocks noChangeAspect="1"/>
          </p:cNvPicPr>
          <p:nvPr/>
        </p:nvPicPr>
        <p:blipFill>
          <a:blip r:embed="rId2"/>
          <a:stretch>
            <a:fillRect/>
          </a:stretch>
        </p:blipFill>
        <p:spPr>
          <a:xfrm>
            <a:off x="0" y="0"/>
            <a:ext cx="3453063" cy="1355288"/>
          </a:xfrm>
          <a:prstGeom prst="rect">
            <a:avLst/>
          </a:prstGeom>
        </p:spPr>
      </p:pic>
    </p:spTree>
    <p:extLst>
      <p:ext uri="{BB962C8B-B14F-4D97-AF65-F5344CB8AC3E}">
        <p14:creationId xmlns:p14="http://schemas.microsoft.com/office/powerpoint/2010/main" val="41924180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TC103457475[[fn=Frame]]</Template>
  <TotalTime>282</TotalTime>
  <Words>474</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Corbel</vt:lpstr>
      <vt:lpstr>Wingdings 2</vt:lpstr>
      <vt:lpstr>Frame</vt:lpstr>
      <vt:lpstr>Construction Management Student Society 1st Year Welcome </vt:lpstr>
      <vt:lpstr>CMSS Objectives and Aims</vt:lpstr>
      <vt:lpstr>Why join the CMSS?</vt:lpstr>
      <vt:lpstr>Industry Experience</vt:lpstr>
      <vt:lpstr>Activities for 2014</vt:lpstr>
      <vt:lpstr>Activities for 2014</vt:lpstr>
      <vt:lpstr>Final Comments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Management Student Society</dc:title>
  <dc:creator>KayKay</dc:creator>
  <cp:lastModifiedBy>acer</cp:lastModifiedBy>
  <cp:revision>19</cp:revision>
  <dcterms:created xsi:type="dcterms:W3CDTF">2014-02-04T12:10:57Z</dcterms:created>
  <dcterms:modified xsi:type="dcterms:W3CDTF">2014-03-02T09:06:18Z</dcterms:modified>
</cp:coreProperties>
</file>